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Default Extension="ppm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8" r:id="rId3"/>
    <p:sldId id="257" r:id="rId4"/>
    <p:sldId id="258" r:id="rId5"/>
    <p:sldId id="266" r:id="rId6"/>
    <p:sldId id="260" r:id="rId7"/>
    <p:sldId id="267" r:id="rId8"/>
    <p:sldId id="261" r:id="rId9"/>
    <p:sldId id="262" r:id="rId10"/>
    <p:sldId id="264" r:id="rId11"/>
    <p:sldId id="263" r:id="rId12"/>
    <p:sldId id="270" r:id="rId13"/>
    <p:sldId id="265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17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7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108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5723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6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4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42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97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0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846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93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3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7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12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36F6D-8F03-4072-9D4B-0920D678B17C}" type="datetimeFigureOut">
              <a:rPr lang="en-US" smtClean="0"/>
              <a:t>4/3/2018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BEC0F-7F49-402B-9D1F-B2BE304E99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78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iomassmagazine.com/articles/10587/greenleaf-secures-100-million-to-buy-build-more-biomass-plants" TargetMode="External"/><Relationship Id="rId2" Type="http://schemas.openxmlformats.org/officeDocument/2006/relationships/hyperlink" Target="https://richesmi.cah.ucf.edu/omeka/items/show/7743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pm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6" y="528142"/>
            <a:ext cx="5518066" cy="2268559"/>
          </a:xfrm>
        </p:spPr>
        <p:txBody>
          <a:bodyPr/>
          <a:lstStyle/>
          <a:p>
            <a:pPr algn="ctr"/>
            <a:r>
              <a:rPr lang="en-US" dirty="0" smtClean="0"/>
              <a:t>Energy, Water, and Greenhouse Gas Emissions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374" y="3070604"/>
            <a:ext cx="6770931" cy="1160213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en-US" sz="12000" dirty="0" smtClean="0"/>
              <a:t>A Trade Off Analysis</a:t>
            </a:r>
          </a:p>
          <a:p>
            <a:endParaRPr lang="en-US" dirty="0"/>
          </a:p>
          <a:p>
            <a:pPr algn="ctr"/>
            <a:r>
              <a:rPr lang="en-US" sz="8000" dirty="0" smtClean="0"/>
              <a:t>By: Colin Towne           Mentor: Dr. </a:t>
            </a:r>
            <a:r>
              <a:rPr lang="en-US" sz="8000" dirty="0" err="1" smtClean="0"/>
              <a:t>Ching-Hsun</a:t>
            </a:r>
            <a:r>
              <a:rPr lang="en-US" sz="8000" dirty="0" smtClean="0"/>
              <a:t> Huang</a:t>
            </a:r>
          </a:p>
          <a:p>
            <a:pPr algn="ctr"/>
            <a:r>
              <a:rPr lang="en-US" sz="8000" dirty="0" smtClean="0"/>
              <a:t>Northern Arizona University </a:t>
            </a:r>
          </a:p>
          <a:p>
            <a:pPr algn="ctr"/>
            <a:r>
              <a:rPr lang="en-US" sz="8000" dirty="0" smtClean="0"/>
              <a:t>School Of Forestry</a:t>
            </a:r>
          </a:p>
          <a:p>
            <a:endParaRPr lang="en-US" sz="8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5903" y="270447"/>
            <a:ext cx="2544730" cy="2057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204" y="3070604"/>
            <a:ext cx="2547428" cy="33965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441" y="5256062"/>
            <a:ext cx="3290799" cy="121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34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Discussion- What does it mean? /Continued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924" y="2249487"/>
            <a:ext cx="4696487" cy="3541714"/>
          </a:xfrm>
        </p:spPr>
        <p:txBody>
          <a:bodyPr/>
          <a:lstStyle/>
          <a:p>
            <a:r>
              <a:rPr lang="en-US" dirty="0" smtClean="0"/>
              <a:t>More Research Needed:</a:t>
            </a:r>
          </a:p>
          <a:p>
            <a:pPr lvl="1"/>
            <a:r>
              <a:rPr lang="en-US" dirty="0" smtClean="0"/>
              <a:t>Feedstock Process Analysis</a:t>
            </a:r>
          </a:p>
          <a:p>
            <a:pPr lvl="1"/>
            <a:r>
              <a:rPr lang="en-US" dirty="0" smtClean="0"/>
              <a:t>Transportation Process Analysis</a:t>
            </a:r>
          </a:p>
          <a:p>
            <a:pPr lvl="1"/>
            <a:r>
              <a:rPr lang="en-US" dirty="0" smtClean="0"/>
              <a:t>Economic Analysis</a:t>
            </a:r>
          </a:p>
          <a:p>
            <a:pPr lvl="1"/>
            <a:r>
              <a:rPr lang="en-US" dirty="0" smtClean="0"/>
              <a:t>County specific Analysis in AZ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88225" y="2460567"/>
            <a:ext cx="40316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Shows the productive capabilities of Biomass power generation in reducing environmental impacts as compared to coal and natural gas power generation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897" y="3976443"/>
            <a:ext cx="4866409" cy="255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1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Knowledge Gap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consumption </a:t>
            </a:r>
            <a:r>
              <a:rPr lang="en-US" dirty="0"/>
              <a:t>and withdrawal rates of individual power plants are characterized by </a:t>
            </a:r>
            <a:r>
              <a:rPr lang="en-US" u="sng" dirty="0"/>
              <a:t>inconsistencies and scarcity </a:t>
            </a:r>
          </a:p>
          <a:p>
            <a:r>
              <a:rPr lang="en-US" dirty="0" smtClean="0"/>
              <a:t>water </a:t>
            </a:r>
            <a:r>
              <a:rPr lang="en-US" dirty="0"/>
              <a:t>withdrawal and consumption </a:t>
            </a:r>
            <a:r>
              <a:rPr lang="en-US" u="sng" dirty="0"/>
              <a:t>values that are far below or above</a:t>
            </a:r>
            <a:r>
              <a:rPr lang="en-US" dirty="0"/>
              <a:t> detailed engineering studies of water use in power plants </a:t>
            </a:r>
          </a:p>
          <a:p>
            <a:r>
              <a:rPr lang="en-US" dirty="0"/>
              <a:t>N</a:t>
            </a:r>
            <a:r>
              <a:rPr lang="en-US" dirty="0" smtClean="0"/>
              <a:t>ational </a:t>
            </a:r>
            <a:r>
              <a:rPr lang="en-US" dirty="0"/>
              <a:t>and regional </a:t>
            </a:r>
            <a:r>
              <a:rPr lang="en-US" dirty="0" smtClean="0"/>
              <a:t>evaluations of energy, water, and pollution </a:t>
            </a:r>
            <a:r>
              <a:rPr lang="en-US" dirty="0"/>
              <a:t>will remain challenging until </a:t>
            </a:r>
            <a:r>
              <a:rPr lang="en-US" dirty="0" smtClean="0"/>
              <a:t>collecting data </a:t>
            </a:r>
            <a:r>
              <a:rPr lang="en-US" dirty="0"/>
              <a:t>by federal agencies has improved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Dr. </a:t>
            </a:r>
            <a:r>
              <a:rPr lang="en-US" dirty="0" err="1"/>
              <a:t>Ching-Hsun</a:t>
            </a:r>
            <a:r>
              <a:rPr lang="en-US" dirty="0"/>
              <a:t> </a:t>
            </a:r>
            <a:r>
              <a:rPr lang="en-US" dirty="0" smtClean="0"/>
              <a:t>Huang</a:t>
            </a:r>
          </a:p>
          <a:p>
            <a:r>
              <a:rPr lang="en-US" dirty="0"/>
              <a:t>Dr. Han-Sup </a:t>
            </a:r>
            <a:r>
              <a:rPr lang="en-US" dirty="0" smtClean="0"/>
              <a:t>Han</a:t>
            </a:r>
          </a:p>
          <a:p>
            <a:r>
              <a:rPr lang="en-US" dirty="0" smtClean="0"/>
              <a:t>Dr. Nadine G. Barlow</a:t>
            </a:r>
          </a:p>
          <a:p>
            <a:r>
              <a:rPr lang="en-US" dirty="0" smtClean="0"/>
              <a:t>Kathleen Mary </a:t>
            </a:r>
            <a:r>
              <a:rPr lang="en-US" dirty="0" err="1" smtClean="0"/>
              <a:t>Stigmon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907" y="2674856"/>
            <a:ext cx="2542252" cy="20606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808" y="4987895"/>
            <a:ext cx="3292125" cy="121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796" y="2007287"/>
            <a:ext cx="2548349" cy="339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179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Fthenakis</a:t>
            </a:r>
            <a:r>
              <a:rPr lang="en-US" dirty="0" smtClean="0"/>
              <a:t>, V. and Kim, H.C. 2010. Life-cycle uses of water in U.S. electricity generation</a:t>
            </a:r>
            <a:r>
              <a:rPr lang="en-US" dirty="0"/>
              <a:t>. Elsevier Ltd. Renewable </a:t>
            </a:r>
            <a:r>
              <a:rPr lang="en-US" dirty="0" smtClean="0"/>
              <a:t>and Sustainable Energy Reviews 14 2039-2048.</a:t>
            </a:r>
          </a:p>
          <a:p>
            <a:pPr marL="0" indent="0">
              <a:buNone/>
            </a:pPr>
            <a:r>
              <a:rPr lang="en-US" dirty="0" smtClean="0"/>
              <a:t>Mann, M.K. and </a:t>
            </a:r>
            <a:r>
              <a:rPr lang="en-US" dirty="0" err="1" smtClean="0"/>
              <a:t>Spath</a:t>
            </a:r>
            <a:r>
              <a:rPr lang="en-US" dirty="0" smtClean="0"/>
              <a:t>, P.L. 1997. Life Cycle Assessment of a Biomass Gasification Combined-Cycle Power System. National Renewable Energy Laboratory.</a:t>
            </a:r>
          </a:p>
          <a:p>
            <a:pPr marL="0" indent="0">
              <a:buNone/>
            </a:pPr>
            <a:r>
              <a:rPr lang="en-US" dirty="0" err="1" smtClean="0"/>
              <a:t>Spath</a:t>
            </a:r>
            <a:r>
              <a:rPr lang="en-US" dirty="0" smtClean="0"/>
              <a:t>, P.L., Mann M.K., and Kerr D.R. 1997. Life Cycle Assessment of Coal-fired Power Production. National Renewable Energy Laboratory. </a:t>
            </a:r>
          </a:p>
          <a:p>
            <a:pPr marL="0" indent="0">
              <a:buNone/>
            </a:pPr>
            <a:r>
              <a:rPr lang="en-US" dirty="0" err="1" smtClean="0"/>
              <a:t>Klopffer</a:t>
            </a:r>
            <a:r>
              <a:rPr lang="en-US" dirty="0" smtClean="0"/>
              <a:t>, W. 1997. Life Cycle Assessment, From the Beginning to the Current State. ESPR- Environ. Sci. &amp; </a:t>
            </a:r>
            <a:r>
              <a:rPr lang="en-US" dirty="0" err="1" smtClean="0"/>
              <a:t>Pollut</a:t>
            </a:r>
            <a:r>
              <a:rPr lang="en-US" dirty="0" smtClean="0"/>
              <a:t>. Res. 4 223-228.</a:t>
            </a:r>
          </a:p>
          <a:p>
            <a:pPr marL="0" indent="0">
              <a:buNone/>
            </a:pPr>
            <a:r>
              <a:rPr lang="en-US" dirty="0" smtClean="0"/>
              <a:t>International Organization for Standardization. 1997. Environmental management- Life cycle assessment- Principles and framework. ISO 14040.</a:t>
            </a:r>
          </a:p>
          <a:p>
            <a:pPr marL="0" indent="0">
              <a:buNone/>
            </a:pPr>
            <a:r>
              <a:rPr lang="en-US" dirty="0" smtClean="0"/>
              <a:t>Coal Industry Advisory Board. 2010. Power Generation from Coal, Measuring and Reporting Efficiency Performance and CO₂ Emissions. International Energy Agency.</a:t>
            </a:r>
          </a:p>
          <a:p>
            <a:pPr marL="0" indent="0">
              <a:buNone/>
            </a:pPr>
            <a:r>
              <a:rPr lang="en-US" dirty="0" smtClean="0"/>
              <a:t>U.S. Energy Information Administration. 2014. Annual Electric Generator Report. Form EIA-860. </a:t>
            </a:r>
          </a:p>
          <a:p>
            <a:pPr marL="0" indent="0">
              <a:buNone/>
            </a:pPr>
            <a:r>
              <a:rPr lang="en-US" dirty="0"/>
              <a:t>U.S. Energy Information Administration. </a:t>
            </a:r>
            <a:r>
              <a:rPr lang="en-US" dirty="0" smtClean="0"/>
              <a:t>2014. Power Plant Operations Report. </a:t>
            </a:r>
            <a:r>
              <a:rPr lang="en-US" dirty="0"/>
              <a:t>Form </a:t>
            </a:r>
            <a:r>
              <a:rPr lang="en-US" dirty="0" smtClean="0"/>
              <a:t>EIA-923. </a:t>
            </a:r>
          </a:p>
          <a:p>
            <a:pPr marL="0" indent="0">
              <a:buNone/>
            </a:pPr>
            <a:r>
              <a:rPr lang="en-US" dirty="0" smtClean="0"/>
              <a:t>U.S. Environmental Protection Agency. 2014. Emissions &amp; Generation Resource Integrated Database (</a:t>
            </a:r>
            <a:r>
              <a:rPr lang="en-US" dirty="0" err="1" smtClean="0"/>
              <a:t>eGRID</a:t>
            </a:r>
            <a:r>
              <a:rPr lang="en-US" dirty="0" smtClean="0"/>
              <a:t>). </a:t>
            </a:r>
          </a:p>
          <a:p>
            <a:pPr marL="0" indent="0">
              <a:buNone/>
            </a:pPr>
            <a:r>
              <a:rPr lang="en-US" dirty="0" smtClean="0"/>
              <a:t>Southern </a:t>
            </a:r>
            <a:r>
              <a:rPr lang="en-US" dirty="0"/>
              <a:t>California Edison Company's </a:t>
            </a:r>
            <a:r>
              <a:rPr lang="en-US" dirty="0" err="1"/>
              <a:t>Coolwater</a:t>
            </a:r>
            <a:r>
              <a:rPr lang="en-US" dirty="0"/>
              <a:t> PACE 520 Power Plant</a:t>
            </a:r>
            <a:r>
              <a:rPr lang="en-US" dirty="0" smtClean="0"/>
              <a:t>. 2018. </a:t>
            </a:r>
            <a:r>
              <a:rPr lang="en-US" dirty="0"/>
              <a:t>RICHES of Central </a:t>
            </a:r>
            <a:r>
              <a:rPr lang="en-US" dirty="0" smtClean="0"/>
              <a:t>Florida </a:t>
            </a:r>
            <a:r>
              <a:rPr lang="en-US" dirty="0">
                <a:hlinkClick r:id="rId2"/>
              </a:rPr>
              <a:t>https://richesmi.cah.ucf.edu/</a:t>
            </a:r>
            <a:r>
              <a:rPr lang="en-US" dirty="0" err="1">
                <a:hlinkClick r:id="rId2"/>
              </a:rPr>
              <a:t>omeka</a:t>
            </a:r>
            <a:r>
              <a:rPr lang="en-US" dirty="0">
                <a:hlinkClick r:id="rId2"/>
              </a:rPr>
              <a:t>/items/show/7743</a:t>
            </a:r>
            <a:r>
              <a:rPr lang="en-US" dirty="0" smtClean="0"/>
              <a:t>..</a:t>
            </a:r>
          </a:p>
          <a:p>
            <a:pPr marL="0" indent="0">
              <a:buNone/>
            </a:pPr>
            <a:r>
              <a:rPr lang="en-US" dirty="0" err="1" smtClean="0"/>
              <a:t>Simet</a:t>
            </a:r>
            <a:r>
              <a:rPr lang="en-US" dirty="0" smtClean="0"/>
              <a:t>, A. 2014. Greenleaf secures $100 million to buy, build more biomass plants. Biomass </a:t>
            </a:r>
            <a:r>
              <a:rPr lang="en-US" dirty="0"/>
              <a:t>Magazine Accessed 2018.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biomassmagazine.com/articles/10587/greenleaf-secures-100-million-to-buy-build-more-biomass-plants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ACE Cogeneration Company. 2014. ACE Project Decommissioning Plan. California Energy Commission. Docket No. 88-AFC-1C.</a:t>
            </a:r>
          </a:p>
          <a:p>
            <a:pPr marL="0" indent="0">
              <a:buNone/>
            </a:pPr>
            <a:r>
              <a:rPr lang="en-US" dirty="0" smtClean="0"/>
              <a:t>Belesky et al. 2014. Food and Water Security: Our Global Challenge Landmark Study. Future Directions international Research Institute</a:t>
            </a:r>
          </a:p>
          <a:p>
            <a:pPr marL="0" indent="0">
              <a:buNone/>
            </a:pPr>
            <a:r>
              <a:rPr lang="en-US" dirty="0" smtClean="0"/>
              <a:t>Maupin M.A. et al. 2010. Estimated Use of Water in the United States in 2010. U.S. Department of the Interior, U.S. Geological Survey. Circular 1405.</a:t>
            </a:r>
          </a:p>
        </p:txBody>
      </p:sp>
    </p:spTree>
    <p:extLst>
      <p:ext uri="{BB962C8B-B14F-4D97-AF65-F5344CB8AC3E}">
        <p14:creationId xmlns:p14="http://schemas.microsoft.com/office/powerpoint/2010/main" val="196014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72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/>
          <a:lstStyle/>
          <a:p>
            <a:r>
              <a:rPr lang="en-US" dirty="0" smtClean="0"/>
              <a:t>Water, Energy, Emissions Nexus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314066"/>
            <a:ext cx="4576216" cy="354171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 smtClean="0"/>
              <a:t>Providing freshwater uses energy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Producing energy uses </a:t>
            </a:r>
            <a:r>
              <a:rPr lang="en-US" sz="2000" dirty="0" smtClean="0"/>
              <a:t>water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Producing energy emits greenhouse gases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Reducing water use or pollution affects energy production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48680" y="1115797"/>
            <a:ext cx="4298731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 greatest use of water withdrawals in the United States is for thermoelectric power plants. 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U.S. Geological Survey (USGS) estimates that </a:t>
            </a:r>
            <a:r>
              <a:rPr lang="en-US" sz="2000" dirty="0" smtClean="0"/>
              <a:t>45% </a:t>
            </a:r>
            <a:r>
              <a:rPr lang="en-US" sz="2000" dirty="0"/>
              <a:t>of total U.S. freshwater withdrawals were for electricity </a:t>
            </a:r>
            <a:r>
              <a:rPr lang="en-US" sz="2000" dirty="0" smtClean="0"/>
              <a:t>generation (Maupin,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239" y="3831870"/>
            <a:ext cx="4896345" cy="29378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73884" y="6492678"/>
            <a:ext cx="196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(Belesky, 2014)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0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6063" y="-123450"/>
            <a:ext cx="9905998" cy="1478570"/>
          </a:xfrm>
        </p:spPr>
        <p:txBody>
          <a:bodyPr/>
          <a:lstStyle/>
          <a:p>
            <a:pPr algn="l"/>
            <a:r>
              <a:rPr lang="en-US" dirty="0" smtClean="0"/>
              <a:t>Intro-Life Cycle Assessment Overview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56" y="3669267"/>
            <a:ext cx="5587012" cy="2753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890752" y="1186558"/>
            <a:ext cx="591995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Analytical tool for quantifying the emission, resource consumption, and energy use, (environmental stressors) that are associated with converting a raw material to a final product.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Cradle-to-grave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Energy &amp; material flows of all processes necessary to operate </a:t>
            </a:r>
            <a:r>
              <a:rPr lang="en-US" sz="2000" dirty="0"/>
              <a:t>(Mann &amp; </a:t>
            </a:r>
            <a:r>
              <a:rPr lang="en-US" sz="2000" dirty="0" err="1"/>
              <a:t>Spath</a:t>
            </a:r>
            <a:r>
              <a:rPr lang="en-US" sz="2000" dirty="0"/>
              <a:t>, 1997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810703" y="1186558"/>
            <a:ext cx="48873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All environmental burdens connected with a product assessed, back to raw materials and down to waste </a:t>
            </a:r>
            <a:r>
              <a:rPr lang="en-US" sz="2000" dirty="0"/>
              <a:t>removal (Klopffer,1997) and (ISO, 1997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9383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-411771"/>
            <a:ext cx="9905998" cy="1478570"/>
          </a:xfrm>
        </p:spPr>
        <p:txBody>
          <a:bodyPr/>
          <a:lstStyle/>
          <a:p>
            <a:r>
              <a:rPr lang="en-US" dirty="0" smtClean="0"/>
              <a:t>Intro-Coal, Biomass, and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489503"/>
            <a:ext cx="9905999" cy="3541714"/>
          </a:xfrm>
        </p:spPr>
        <p:txBody>
          <a:bodyPr/>
          <a:lstStyle/>
          <a:p>
            <a:r>
              <a:rPr lang="en-US" dirty="0" smtClean="0"/>
              <a:t>Focus on Power Production Process</a:t>
            </a:r>
          </a:p>
          <a:p>
            <a:r>
              <a:rPr lang="en-US" dirty="0" smtClean="0"/>
              <a:t>Power plants generate heat from their fuel, </a:t>
            </a:r>
            <a:r>
              <a:rPr lang="en-US" dirty="0"/>
              <a:t>u</a:t>
            </a:r>
            <a:r>
              <a:rPr lang="en-US" dirty="0" smtClean="0"/>
              <a:t>se that heat to boil water and produce steam, to then turn turbines</a:t>
            </a:r>
          </a:p>
          <a:p>
            <a:r>
              <a:rPr lang="en-US" dirty="0" smtClean="0"/>
              <a:t>Fuel sources looked at:</a:t>
            </a:r>
          </a:p>
          <a:p>
            <a:pPr lvl="1"/>
            <a:r>
              <a:rPr lang="en-US" dirty="0" smtClean="0"/>
              <a:t>BIT - Bituminous Coal</a:t>
            </a:r>
          </a:p>
          <a:p>
            <a:pPr lvl="1"/>
            <a:r>
              <a:rPr lang="en-US" dirty="0" smtClean="0"/>
              <a:t>NG - Natural Gas</a:t>
            </a:r>
          </a:p>
          <a:p>
            <a:pPr lvl="1"/>
            <a:r>
              <a:rPr lang="en-US" dirty="0" smtClean="0"/>
              <a:t>WDS - Wood Waste Solid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474" y="3602019"/>
            <a:ext cx="3642332" cy="3098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2667" y="3873443"/>
            <a:ext cx="3627434" cy="28348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372" y="4097312"/>
            <a:ext cx="4096259" cy="2603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04447" y="3820313"/>
            <a:ext cx="24594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(S.C. Edison, 2018)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446173" y="4097312"/>
            <a:ext cx="27747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(Biomass Magazine, 2014)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0981026" y="3648766"/>
            <a:ext cx="2091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(ACE, 2014)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57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31643"/>
            <a:ext cx="9905998" cy="1478570"/>
          </a:xfrm>
        </p:spPr>
        <p:txBody>
          <a:bodyPr/>
          <a:lstStyle/>
          <a:p>
            <a:r>
              <a:rPr lang="en-US" dirty="0" smtClean="0"/>
              <a:t>Intro- Cooling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329" y="259447"/>
            <a:ext cx="6505575" cy="4162425"/>
          </a:xfrm>
        </p:spPr>
      </p:pic>
      <p:sp>
        <p:nvSpPr>
          <p:cNvPr id="3" name="TextBox 2"/>
          <p:cNvSpPr txBox="1"/>
          <p:nvPr/>
        </p:nvSpPr>
        <p:spPr>
          <a:xfrm>
            <a:off x="1141413" y="1610213"/>
            <a:ext cx="407171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Water cools and </a:t>
            </a:r>
            <a:r>
              <a:rPr lang="en-US" sz="2400" dirty="0"/>
              <a:t>condenses </a:t>
            </a:r>
            <a:r>
              <a:rPr lang="en-US" sz="2400" dirty="0" smtClean="0"/>
              <a:t>the steam </a:t>
            </a:r>
            <a:r>
              <a:rPr lang="en-US" sz="2400" dirty="0"/>
              <a:t>generated </a:t>
            </a:r>
            <a:r>
              <a:rPr lang="en-US" sz="2400" dirty="0" smtClean="0"/>
              <a:t>by burning fuels</a:t>
            </a:r>
            <a:r>
              <a:rPr lang="en-US" sz="2400" dirty="0"/>
              <a:t>, </a:t>
            </a:r>
            <a:r>
              <a:rPr lang="en-US" sz="2400" dirty="0" smtClean="0"/>
              <a:t>and replenishes </a:t>
            </a:r>
            <a:r>
              <a:rPr lang="en-US" sz="2400" dirty="0"/>
              <a:t>lost steam generated in </a:t>
            </a:r>
            <a:r>
              <a:rPr lang="en-US" sz="2400" dirty="0" smtClean="0"/>
              <a:t>the boilers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Used for cleaning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1413" y="4035882"/>
            <a:ext cx="401495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Types of cooling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Once through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Recirculating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Dry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Hybrid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3239" y="5051183"/>
            <a:ext cx="3723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Withdrawals vs. Consumption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0722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0732" y="-152180"/>
            <a:ext cx="9905998" cy="1478570"/>
          </a:xfrm>
        </p:spPr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9221" y="1547107"/>
            <a:ext cx="6286969" cy="37897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232" y="1056980"/>
            <a:ext cx="57111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Efficiency comparison variables (CIAB, 2010)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Fuel type and moisture content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Cooling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Ambient air temp./humidity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Etc.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97232" y="3052192"/>
            <a:ext cx="44984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Heat Rate (EIA, 2017)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</a:t>
            </a:r>
            <a:r>
              <a:rPr lang="en-US" sz="2000" dirty="0" smtClean="0"/>
              <a:t> measure of efficiency for conversion of fuel into heat, and heat into electricity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amount of energy used by an electrical generator or power plant to generate one kWh of electricity.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Efficiency = 1 kWh (Btu) / Heat Rate (Btu)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6119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297" y="127613"/>
            <a:ext cx="5594366" cy="2371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-165408"/>
            <a:ext cx="9905998" cy="1478570"/>
          </a:xfrm>
        </p:spPr>
        <p:txBody>
          <a:bodyPr/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03714"/>
            <a:ext cx="9905999" cy="4749638"/>
          </a:xfrm>
        </p:spPr>
        <p:txBody>
          <a:bodyPr>
            <a:normAutofit fontScale="40000" lnSpcReduction="20000"/>
          </a:bodyPr>
          <a:lstStyle/>
          <a:p>
            <a:r>
              <a:rPr lang="en-US" sz="5500" dirty="0" smtClean="0"/>
              <a:t>Best Available Data- 2014</a:t>
            </a:r>
          </a:p>
          <a:p>
            <a:r>
              <a:rPr lang="en-US" sz="5500" dirty="0" smtClean="0"/>
              <a:t>Water Data</a:t>
            </a:r>
          </a:p>
          <a:p>
            <a:pPr lvl="1"/>
            <a:r>
              <a:rPr lang="en-US" sz="5500" dirty="0" smtClean="0"/>
              <a:t>EIA (Energy Information Administration Form 923 Schedule 8D – Annual Basis</a:t>
            </a:r>
          </a:p>
          <a:p>
            <a:pPr lvl="1"/>
            <a:r>
              <a:rPr lang="en-US" sz="5500" dirty="0" smtClean="0"/>
              <a:t>Union of Concerned Scientists, Energy and Water in a Warming World- 2011</a:t>
            </a:r>
          </a:p>
          <a:p>
            <a:r>
              <a:rPr lang="en-US" sz="5500" dirty="0" smtClean="0"/>
              <a:t>Emissions Data</a:t>
            </a:r>
          </a:p>
          <a:p>
            <a:pPr lvl="1"/>
            <a:r>
              <a:rPr lang="en-US" sz="5500" dirty="0" smtClean="0"/>
              <a:t> EPA (Environmental Protection </a:t>
            </a:r>
            <a:r>
              <a:rPr lang="en-US" sz="5500" dirty="0" err="1" smtClean="0"/>
              <a:t>Anency</a:t>
            </a:r>
            <a:r>
              <a:rPr lang="en-US" sz="5500" dirty="0" smtClean="0"/>
              <a:t>)</a:t>
            </a:r>
          </a:p>
          <a:p>
            <a:pPr lvl="1"/>
            <a:r>
              <a:rPr lang="en-US" sz="5500" dirty="0" err="1" smtClean="0"/>
              <a:t>eGrid</a:t>
            </a:r>
            <a:r>
              <a:rPr lang="en-US" sz="5500" dirty="0" smtClean="0"/>
              <a:t> (Emissions &amp; Generation Resource Integrated Database)</a:t>
            </a:r>
          </a:p>
          <a:p>
            <a:r>
              <a:rPr lang="en-US" sz="5500" dirty="0" smtClean="0"/>
              <a:t>Energy Data</a:t>
            </a:r>
          </a:p>
          <a:p>
            <a:pPr lvl="1"/>
            <a:r>
              <a:rPr lang="en-US" sz="5500" dirty="0" smtClean="0"/>
              <a:t>EIA Form 860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93" y="4651953"/>
            <a:ext cx="4880902" cy="20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06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209" y="0"/>
            <a:ext cx="9905998" cy="1478570"/>
          </a:xfrm>
        </p:spPr>
        <p:txBody>
          <a:bodyPr>
            <a:normAutofit fontScale="90000"/>
          </a:bodyPr>
          <a:lstStyle/>
          <a:p>
            <a:r>
              <a:rPr lang="en-US" dirty="0"/>
              <a:t>Results- Power Plant Water Use and Emissions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2209" y="679222"/>
            <a:ext cx="9905999" cy="3541714"/>
          </a:xfrm>
        </p:spPr>
        <p:txBody>
          <a:bodyPr/>
          <a:lstStyle/>
          <a:p>
            <a:r>
              <a:rPr lang="en-US" dirty="0" smtClean="0"/>
              <a:t>Identical Cooling Technology</a:t>
            </a:r>
          </a:p>
          <a:p>
            <a:pPr lvl="1"/>
            <a:r>
              <a:rPr lang="en-US" dirty="0" smtClean="0"/>
              <a:t>Recirculating cooling tower</a:t>
            </a:r>
          </a:p>
          <a:p>
            <a:r>
              <a:rPr lang="en-US" dirty="0" smtClean="0"/>
              <a:t>Identical Prime Mover – the machine that turns the generator</a:t>
            </a:r>
          </a:p>
          <a:p>
            <a:pPr lvl="1"/>
            <a:r>
              <a:rPr lang="en-US" dirty="0" smtClean="0"/>
              <a:t>Steam Turbine</a:t>
            </a:r>
          </a:p>
          <a:p>
            <a:r>
              <a:rPr lang="en-US" dirty="0" smtClean="0"/>
              <a:t>Similar Net Generation</a:t>
            </a:r>
          </a:p>
          <a:p>
            <a:pPr lvl="1"/>
            <a:r>
              <a:rPr lang="en-US" dirty="0" smtClean="0"/>
              <a:t>~300,000 MWh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447" y="3622384"/>
            <a:ext cx="8164077" cy="15552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37" y="5267747"/>
            <a:ext cx="11415296" cy="145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56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97027"/>
            <a:ext cx="9905998" cy="1478570"/>
          </a:xfrm>
        </p:spPr>
        <p:txBody>
          <a:bodyPr/>
          <a:lstStyle/>
          <a:p>
            <a:r>
              <a:rPr lang="en-US" dirty="0" smtClean="0"/>
              <a:t>Results-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1" y="1238044"/>
            <a:ext cx="9905999" cy="3541714"/>
          </a:xfrm>
        </p:spPr>
        <p:txBody>
          <a:bodyPr/>
          <a:lstStyle/>
          <a:p>
            <a:r>
              <a:rPr lang="en-US" dirty="0" err="1" smtClean="0"/>
              <a:t>eGRID</a:t>
            </a:r>
            <a:r>
              <a:rPr lang="en-US" dirty="0" smtClean="0"/>
              <a:t> Nominal Heat Rate-</a:t>
            </a:r>
          </a:p>
          <a:p>
            <a:pPr lvl="1"/>
            <a:r>
              <a:rPr lang="en-US" dirty="0" smtClean="0"/>
              <a:t>Total annual heat input / plant annual net generation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589" y="2716614"/>
            <a:ext cx="10057639" cy="16341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749" y="4779758"/>
            <a:ext cx="11291321" cy="18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9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1495</TotalTime>
  <Words>927</Words>
  <Application>Microsoft Office PowerPoint</Application>
  <PresentationFormat>Widescreen</PresentationFormat>
  <Paragraphs>102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Tw Cen MT</vt:lpstr>
      <vt:lpstr>Circuit</vt:lpstr>
      <vt:lpstr>Energy, Water, and Greenhouse Gas Emissions</vt:lpstr>
      <vt:lpstr>Water, Energy, Emissions Nexus</vt:lpstr>
      <vt:lpstr>Intro-Life Cycle Assessment Overview</vt:lpstr>
      <vt:lpstr>Intro-Coal, Biomass, and Natural Gas</vt:lpstr>
      <vt:lpstr>Intro- Cooling </vt:lpstr>
      <vt:lpstr>Efficiency</vt:lpstr>
      <vt:lpstr>Data</vt:lpstr>
      <vt:lpstr>Results- Power Plant Water Use and Emissions </vt:lpstr>
      <vt:lpstr>Results- Efficiency</vt:lpstr>
      <vt:lpstr>Discussion- What does it mean? /Continued Research</vt:lpstr>
      <vt:lpstr>Knowledge Gap </vt:lpstr>
      <vt:lpstr>Acknowledgements</vt:lpstr>
      <vt:lpstr>References</vt:lpstr>
      <vt:lpstr>Questions?</vt:lpstr>
    </vt:vector>
  </TitlesOfParts>
  <Company>Northern Arizona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Energy, Water, and Emissions</dc:title>
  <dc:creator>Colin Reed Towne</dc:creator>
  <cp:lastModifiedBy>Theresa C. Hentz</cp:lastModifiedBy>
  <cp:revision>115</cp:revision>
  <dcterms:created xsi:type="dcterms:W3CDTF">2018-02-10T23:09:03Z</dcterms:created>
  <dcterms:modified xsi:type="dcterms:W3CDTF">2018-04-03T23:10:06Z</dcterms:modified>
</cp:coreProperties>
</file>